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1CD25-3030-416C-B210-01B4A161D113}"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422402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1CD25-3030-416C-B210-01B4A161D113}"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31647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1CD25-3030-416C-B210-01B4A161D113}"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339769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1CD25-3030-416C-B210-01B4A161D113}"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352777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1CD25-3030-416C-B210-01B4A161D113}"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308252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1CD25-3030-416C-B210-01B4A161D113}"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69081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1CD25-3030-416C-B210-01B4A161D113}"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156418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1CD25-3030-416C-B210-01B4A161D113}"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178542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1CD25-3030-416C-B210-01B4A161D113}"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317355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1CD25-3030-416C-B210-01B4A161D113}"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243477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1CD25-3030-416C-B210-01B4A161D113}"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E9685-CAA3-42FC-A2F5-94426CB7C5B3}" type="slidenum">
              <a:rPr lang="en-US" smtClean="0"/>
              <a:t>‹#›</a:t>
            </a:fld>
            <a:endParaRPr lang="en-US"/>
          </a:p>
        </p:txBody>
      </p:sp>
    </p:spTree>
    <p:extLst>
      <p:ext uri="{BB962C8B-B14F-4D97-AF65-F5344CB8AC3E}">
        <p14:creationId xmlns:p14="http://schemas.microsoft.com/office/powerpoint/2010/main" val="272801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1CD25-3030-416C-B210-01B4A161D113}" type="datetimeFigureOut">
              <a:rPr lang="en-US" smtClean="0"/>
              <a:t>5/21/2018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E9685-CAA3-42FC-A2F5-94426CB7C5B3}" type="slidenum">
              <a:rPr lang="en-US" smtClean="0"/>
              <a:t>‹#›</a:t>
            </a:fld>
            <a:endParaRPr lang="en-US"/>
          </a:p>
        </p:txBody>
      </p:sp>
    </p:spTree>
    <p:extLst>
      <p:ext uri="{BB962C8B-B14F-4D97-AF65-F5344CB8AC3E}">
        <p14:creationId xmlns:p14="http://schemas.microsoft.com/office/powerpoint/2010/main" val="2789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7424" y="5624943"/>
            <a:ext cx="5458867" cy="923330"/>
          </a:xfrm>
          <a:prstGeom prst="rect">
            <a:avLst/>
          </a:prstGeom>
          <a:noFill/>
        </p:spPr>
        <p:txBody>
          <a:bodyPr wrap="none" rtlCol="0">
            <a:spAutoFit/>
          </a:bodyPr>
          <a:lstStyle/>
          <a:p>
            <a:r>
              <a:rPr lang="en-US" sz="5400" b="1" dirty="0" smtClean="0">
                <a:solidFill>
                  <a:prstClr val="black"/>
                </a:solidFill>
                <a:effectLst>
                  <a:outerShdw blurRad="38100" dist="38100" dir="2700000" algn="tl">
                    <a:srgbClr val="000000">
                      <a:alpha val="43137"/>
                    </a:srgbClr>
                  </a:outerShdw>
                </a:effectLst>
                <a:latin typeface="Bodoni MT" panose="02070603080606020203" pitchFamily="18" charset="0"/>
              </a:rPr>
              <a:t>God and Monsters </a:t>
            </a:r>
            <a:endParaRPr lang="en-US" sz="5400" b="1" dirty="0">
              <a:solidFill>
                <a:prstClr val="black"/>
              </a:solidFill>
              <a:effectLst>
                <a:outerShdw blurRad="38100" dist="38100" dir="2700000" algn="tl">
                  <a:srgbClr val="000000">
                    <a:alpha val="43137"/>
                  </a:srgbClr>
                </a:outerShdw>
              </a:effectLst>
              <a:latin typeface="Bodoni MT" panose="02070603080606020203" pitchFamily="18" charset="0"/>
            </a:endParaRPr>
          </a:p>
        </p:txBody>
      </p:sp>
    </p:spTree>
    <p:extLst>
      <p:ext uri="{BB962C8B-B14F-4D97-AF65-F5344CB8AC3E}">
        <p14:creationId xmlns:p14="http://schemas.microsoft.com/office/powerpoint/2010/main" val="378053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248400"/>
          </a:xfrm>
        </p:spPr>
        <p:txBody>
          <a:bodyPr>
            <a:normAutofit fontScale="92500" lnSpcReduction="10000"/>
          </a:bodyPr>
          <a:lstStyle/>
          <a:p>
            <a:pPr>
              <a:buFont typeface="Wingdings" panose="05000000000000000000" pitchFamily="2" charset="2"/>
              <a:buChar char="Ø"/>
            </a:pPr>
            <a:r>
              <a:rPr lang="en-US" sz="6000" i="1" dirty="0" smtClean="0">
                <a:solidFill>
                  <a:srgbClr val="FF0000"/>
                </a:solidFill>
                <a:effectLst>
                  <a:outerShdw blurRad="38100" dist="38100" dir="2700000" algn="tl">
                    <a:srgbClr val="000000">
                      <a:alpha val="43137"/>
                    </a:srgbClr>
                  </a:outerShdw>
                </a:effectLst>
              </a:rPr>
              <a:t>Daniel 1-6</a:t>
            </a:r>
            <a:r>
              <a:rPr lang="en-US" sz="6000" i="1" dirty="0" smtClean="0"/>
              <a:t>: The credentials of the prophet; the reliability of the messenger. </a:t>
            </a:r>
          </a:p>
          <a:p>
            <a:pPr>
              <a:buFont typeface="Wingdings" panose="05000000000000000000" pitchFamily="2" charset="2"/>
              <a:buChar char="Ø"/>
            </a:pPr>
            <a:endParaRPr lang="en-US" sz="6000" i="1" dirty="0"/>
          </a:p>
          <a:p>
            <a:pPr>
              <a:buFont typeface="Wingdings" panose="05000000000000000000" pitchFamily="2" charset="2"/>
              <a:buChar char="Ø"/>
            </a:pPr>
            <a:r>
              <a:rPr lang="en-US" sz="6000" i="1" dirty="0" smtClean="0">
                <a:solidFill>
                  <a:srgbClr val="FF0000"/>
                </a:solidFill>
                <a:effectLst>
                  <a:outerShdw blurRad="38100" dist="38100" dir="2700000" algn="tl">
                    <a:srgbClr val="000000">
                      <a:alpha val="43137"/>
                    </a:srgbClr>
                  </a:outerShdw>
                </a:effectLst>
              </a:rPr>
              <a:t>Daniel 7-12</a:t>
            </a:r>
            <a:r>
              <a:rPr lang="en-US" sz="6000" i="1" dirty="0" smtClean="0"/>
              <a:t>: The message of the prophet: God is sovereign!</a:t>
            </a:r>
            <a:endParaRPr lang="en-US" sz="6000" dirty="0"/>
          </a:p>
          <a:p>
            <a:pPr marL="0" indent="0">
              <a:buNone/>
            </a:pPr>
            <a:endParaRPr lang="en-US" sz="6000" dirty="0"/>
          </a:p>
        </p:txBody>
      </p:sp>
    </p:spTree>
    <p:extLst>
      <p:ext uri="{BB962C8B-B14F-4D97-AF65-F5344CB8AC3E}">
        <p14:creationId xmlns:p14="http://schemas.microsoft.com/office/powerpoint/2010/main" val="20441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05800" cy="4343400"/>
          </a:xfrm>
        </p:spPr>
        <p:txBody>
          <a:bodyPr>
            <a:normAutofit fontScale="92500" lnSpcReduction="10000"/>
          </a:bodyPr>
          <a:lstStyle/>
          <a:p>
            <a:pPr marL="0" indent="0">
              <a:buNone/>
            </a:pPr>
            <a:r>
              <a:rPr lang="en-US" sz="6000" i="1" dirty="0" smtClean="0">
                <a:solidFill>
                  <a:schemeClr val="accent6">
                    <a:lumMod val="50000"/>
                  </a:schemeClr>
                </a:solidFill>
              </a:rPr>
              <a:t>“Daniel 7 is the most comprehensive and detailed prophecy of future events to be found anywhere in the Old Testament!” </a:t>
            </a:r>
            <a:endParaRPr lang="en-US" sz="6000" dirty="0">
              <a:solidFill>
                <a:schemeClr val="accent6">
                  <a:lumMod val="50000"/>
                </a:schemeClr>
              </a:solidFill>
            </a:endParaRPr>
          </a:p>
          <a:p>
            <a:pPr marL="0" indent="0">
              <a:buNone/>
            </a:pPr>
            <a:endParaRPr lang="en-US" sz="6000" dirty="0"/>
          </a:p>
        </p:txBody>
      </p:sp>
    </p:spTree>
    <p:extLst>
      <p:ext uri="{BB962C8B-B14F-4D97-AF65-F5344CB8AC3E}">
        <p14:creationId xmlns:p14="http://schemas.microsoft.com/office/powerpoint/2010/main" val="20441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lion daniel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4114800" cy="3200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bear daniel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892" y="76200"/>
            <a:ext cx="4114800" cy="3200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Image result for leopard daniel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4114800" cy="3200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Image result for fourth beast daniel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892" y="3505200"/>
            <a:ext cx="4114800" cy="3200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Image result for ancient of days daniel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5691"/>
            <a:ext cx="8029575" cy="59055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6172200" cy="6629400"/>
          </a:xfrm>
        </p:spPr>
        <p:txBody>
          <a:bodyPr>
            <a:normAutofit fontScale="55000" lnSpcReduction="20000"/>
          </a:bodyPr>
          <a:lstStyle/>
          <a:p>
            <a:pPr marL="0" indent="0">
              <a:buNone/>
            </a:pPr>
            <a:r>
              <a:rPr lang="en-US" sz="6000" i="1" dirty="0">
                <a:solidFill>
                  <a:schemeClr val="accent6">
                    <a:lumMod val="50000"/>
                  </a:schemeClr>
                </a:solidFill>
              </a:rPr>
              <a:t>“…the </a:t>
            </a:r>
            <a:r>
              <a:rPr lang="en-US" sz="6000" i="1" dirty="0" smtClean="0">
                <a:solidFill>
                  <a:schemeClr val="accent6">
                    <a:lumMod val="50000"/>
                  </a:schemeClr>
                </a:solidFill>
              </a:rPr>
              <a:t>title (Son of man) </a:t>
            </a:r>
            <a:r>
              <a:rPr lang="en-US" sz="6000" i="1" dirty="0">
                <a:solidFill>
                  <a:schemeClr val="accent6">
                    <a:lumMod val="50000"/>
                  </a:schemeClr>
                </a:solidFill>
              </a:rPr>
              <a:t>has particular rather than general significance. This is the True Man in contrast to the man-become-beast in the earlier elements of the vision. This is the one who is able to stand in the presence of God whose throne is made of the fire of his judgement. This is the one who is worthy to receive “dominion and glory and a kingdom that all peoples, nations, and languages should serve Him.”  This True Man is all that humans as God’s image were meant to be but failed to be.” </a:t>
            </a:r>
            <a:endParaRPr lang="en-US" sz="6000" dirty="0">
              <a:solidFill>
                <a:schemeClr val="accent6">
                  <a:lumMod val="50000"/>
                </a:schemeClr>
              </a:solidFill>
            </a:endParaRPr>
          </a:p>
          <a:p>
            <a:pPr marL="0" indent="0">
              <a:buNone/>
            </a:pPr>
            <a:endParaRPr lang="en-US" sz="6000" dirty="0"/>
          </a:p>
        </p:txBody>
      </p:sp>
      <p:pic>
        <p:nvPicPr>
          <p:cNvPr id="4098" name="Picture 2" descr="Image result for sinclair ferguson dani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8" y="1143000"/>
            <a:ext cx="2393137" cy="426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5105400" cy="6629400"/>
          </a:xfrm>
        </p:spPr>
        <p:txBody>
          <a:bodyPr>
            <a:normAutofit fontScale="77500" lnSpcReduction="20000"/>
          </a:bodyPr>
          <a:lstStyle/>
          <a:p>
            <a:pPr marL="0" indent="0">
              <a:buNone/>
            </a:pPr>
            <a:r>
              <a:rPr lang="en-US" sz="6000" i="1" dirty="0">
                <a:solidFill>
                  <a:schemeClr val="accent6">
                    <a:lumMod val="50000"/>
                  </a:schemeClr>
                </a:solidFill>
              </a:rPr>
              <a:t>“A vision that began like a nightmare with monsters coming out of the seas, ends happily and hopefully with a Man coming out of the heaven whom God crowns sovereign over the world!”</a:t>
            </a:r>
            <a:r>
              <a:rPr lang="en-US" sz="6000" dirty="0">
                <a:solidFill>
                  <a:schemeClr val="accent6">
                    <a:lumMod val="50000"/>
                  </a:schemeClr>
                </a:solidFill>
              </a:rPr>
              <a:t> </a:t>
            </a:r>
            <a:endParaRPr lang="en-US" sz="6000" dirty="0">
              <a:solidFill>
                <a:schemeClr val="accent6">
                  <a:lumMod val="50000"/>
                </a:schemeClr>
              </a:solidFill>
            </a:endParaRPr>
          </a:p>
        </p:txBody>
      </p:sp>
      <p:pic>
        <p:nvPicPr>
          <p:cNvPr id="5122" name="Picture 2" descr="Image result for son of man daniel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0999"/>
            <a:ext cx="3763295" cy="61205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600200"/>
            <a:ext cx="8977745" cy="5029200"/>
          </a:xfrm>
        </p:spPr>
        <p:txBody>
          <a:bodyPr>
            <a:normAutofit lnSpcReduction="10000"/>
          </a:bodyPr>
          <a:lstStyle/>
          <a:p>
            <a:r>
              <a:rPr lang="en-US" sz="3600" b="1" dirty="0" smtClean="0">
                <a:effectLst>
                  <a:outerShdw blurRad="38100" dist="38100" dir="2700000" algn="tl">
                    <a:srgbClr val="000000">
                      <a:alpha val="43137"/>
                    </a:srgbClr>
                  </a:outerShdw>
                </a:effectLst>
              </a:rPr>
              <a:t>God is more powerful than any of the monsters we face.</a:t>
            </a:r>
          </a:p>
          <a:p>
            <a:endParaRPr lang="en-US" sz="3600" b="1" dirty="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God reigns over His Kingdom; we will possess the Kingdom forever.</a:t>
            </a:r>
          </a:p>
          <a:p>
            <a:endParaRPr lang="en-US" sz="3600" dirty="0"/>
          </a:p>
          <a:p>
            <a:pPr marL="0" indent="0">
              <a:buNone/>
            </a:pPr>
            <a:r>
              <a:rPr lang="en-US" sz="2800" dirty="0" smtClean="0">
                <a:solidFill>
                  <a:schemeClr val="accent6">
                    <a:lumMod val="50000"/>
                  </a:schemeClr>
                </a:solidFill>
              </a:rPr>
              <a:t>“</a:t>
            </a:r>
            <a:r>
              <a:rPr lang="en-US" sz="2800" i="1" dirty="0" smtClean="0">
                <a:solidFill>
                  <a:schemeClr val="accent6">
                    <a:lumMod val="50000"/>
                  </a:schemeClr>
                </a:solidFill>
              </a:rPr>
              <a:t>Therefore, since we are receiving a kingdom that cannot be shaken, let us be thankful, and so worship God acceptably with reverence and awe, for our God is a consuming fire</a:t>
            </a:r>
            <a:r>
              <a:rPr lang="en-US" sz="2800" dirty="0" smtClean="0">
                <a:solidFill>
                  <a:schemeClr val="accent6">
                    <a:lumMod val="50000"/>
                  </a:schemeClr>
                </a:solidFill>
              </a:rPr>
              <a:t>.” Heb. 12:28</a:t>
            </a:r>
            <a:endParaRPr lang="en-US" sz="2800" dirty="0">
              <a:solidFill>
                <a:schemeClr val="accent6">
                  <a:lumMod val="50000"/>
                </a:schemeClr>
              </a:solidFill>
            </a:endParaRPr>
          </a:p>
        </p:txBody>
      </p:sp>
      <p:sp>
        <p:nvSpPr>
          <p:cNvPr id="2" name="TextBox 1"/>
          <p:cNvSpPr txBox="1"/>
          <p:nvPr/>
        </p:nvSpPr>
        <p:spPr>
          <a:xfrm>
            <a:off x="0" y="20782"/>
            <a:ext cx="9130145" cy="1200329"/>
          </a:xfrm>
          <a:prstGeom prst="rect">
            <a:avLst/>
          </a:prstGeom>
          <a:noFill/>
        </p:spPr>
        <p:txBody>
          <a:bodyPr wrap="square" rtlCol="0">
            <a:spAutoFit/>
          </a:bodyPr>
          <a:lstStyle/>
          <a:p>
            <a:pPr algn="ctr"/>
            <a:r>
              <a:rPr lang="en-US" sz="72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God and Monsters</a:t>
            </a:r>
            <a:endParaRPr lang="en-US" sz="7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665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TotalTime>
  <Words>262</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Kilmer</dc:creator>
  <cp:lastModifiedBy>Keith Kilmer</cp:lastModifiedBy>
  <cp:revision>11</cp:revision>
  <dcterms:created xsi:type="dcterms:W3CDTF">2018-05-21T18:52:22Z</dcterms:created>
  <dcterms:modified xsi:type="dcterms:W3CDTF">2018-05-24T19:35:00Z</dcterms:modified>
</cp:coreProperties>
</file>